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8" r:id="rId1"/>
  </p:sldMasterIdLst>
  <p:sldIdLst>
    <p:sldId id="267" r:id="rId2"/>
    <p:sldId id="268" r:id="rId3"/>
    <p:sldId id="256" r:id="rId4"/>
    <p:sldId id="257" r:id="rId5"/>
    <p:sldId id="271" r:id="rId6"/>
    <p:sldId id="272" r:id="rId7"/>
    <p:sldId id="270" r:id="rId8"/>
    <p:sldId id="258" r:id="rId9"/>
    <p:sldId id="259" r:id="rId10"/>
    <p:sldId id="261" r:id="rId11"/>
    <p:sldId id="264" r:id="rId12"/>
    <p:sldId id="266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43"/>
  </p:normalViewPr>
  <p:slideViewPr>
    <p:cSldViewPr snapToGrid="0" snapToObjects="1">
      <p:cViewPr varScale="1">
        <p:scale>
          <a:sx n="115" d="100"/>
          <a:sy n="115" d="100"/>
        </p:scale>
        <p:origin x="166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roup 450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52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3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4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5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6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7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8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9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0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1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2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3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4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5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6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7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1283114" y="1168329"/>
            <a:ext cx="6586124" cy="4537816"/>
            <a:chOff x="1283114" y="1168329"/>
            <a:chExt cx="6586124" cy="4537816"/>
          </a:xfrm>
        </p:grpSpPr>
        <p:sp>
          <p:nvSpPr>
            <p:cNvPr id="39" name="Rectangle 38"/>
            <p:cNvSpPr/>
            <p:nvPr/>
          </p:nvSpPr>
          <p:spPr>
            <a:xfrm>
              <a:off x="1283114" y="1168329"/>
              <a:ext cx="658612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283114" y="1973001"/>
              <a:ext cx="658612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1" name="Isosceles Triangle 39"/>
            <p:cNvSpPr/>
            <p:nvPr/>
          </p:nvSpPr>
          <p:spPr>
            <a:xfrm rot="10800000">
              <a:off x="4362524" y="5355082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091" y="2055278"/>
            <a:ext cx="6428445" cy="1810636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4800" spc="-113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091" y="3941492"/>
            <a:ext cx="6428445" cy="1334120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9218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2" name="Group 3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2" name="Rectangle 41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43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86" y="2349926"/>
            <a:ext cx="3113815" cy="2472774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5686" y="794719"/>
            <a:ext cx="4095643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777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 flipH="1">
            <a:off x="0" y="0"/>
            <a:ext cx="9421759" cy="6858001"/>
            <a:chOff x="1243013" y="0"/>
            <a:chExt cx="9402763" cy="6858001"/>
          </a:xfrm>
        </p:grpSpPr>
        <p:sp>
          <p:nvSpPr>
            <p:cNvPr id="5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/>
          <p:cNvGrpSpPr/>
          <p:nvPr/>
        </p:nvGrpSpPr>
        <p:grpSpPr>
          <a:xfrm>
            <a:off x="5228134" y="1699589"/>
            <a:ext cx="3286552" cy="3470421"/>
            <a:chOff x="640080" y="1699589"/>
            <a:chExt cx="3286552" cy="3470421"/>
          </a:xfrm>
        </p:grpSpPr>
        <p:sp>
          <p:nvSpPr>
            <p:cNvPr id="86" name="Rectangle 85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13609" y="2349924"/>
            <a:ext cx="3112047" cy="2464951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258" y="802808"/>
            <a:ext cx="4118291" cy="52548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02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6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0" name="Group 1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21" name="Rectangle 2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8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803186"/>
            <a:ext cx="4091410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114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roup 773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775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6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7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8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9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0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1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2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3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4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5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6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7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8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9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0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2403476" y="1158902"/>
            <a:ext cx="4317684" cy="4537816"/>
            <a:chOff x="2403476" y="1158902"/>
            <a:chExt cx="4317684" cy="4537816"/>
          </a:xfrm>
        </p:grpSpPr>
        <p:sp>
          <p:nvSpPr>
            <p:cNvPr id="28" name="Rectangle 27"/>
            <p:cNvSpPr/>
            <p:nvPr/>
          </p:nvSpPr>
          <p:spPr>
            <a:xfrm>
              <a:off x="2403476" y="1158902"/>
              <a:ext cx="431768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2403476" y="1963574"/>
              <a:ext cx="431768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73" name="Isosceles Triangle 28"/>
            <p:cNvSpPr/>
            <p:nvPr/>
          </p:nvSpPr>
          <p:spPr>
            <a:xfrm rot="10800000">
              <a:off x="4358702" y="5345655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148" y="2028827"/>
            <a:ext cx="4162952" cy="1732474"/>
          </a:xfrm>
        </p:spPr>
        <p:txBody>
          <a:bodyPr bIns="0" anchor="b">
            <a:normAutofit/>
          </a:bodyPr>
          <a:lstStyle>
            <a:lvl1pPr algn="ctr"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148" y="3843338"/>
            <a:ext cx="4162952" cy="1426097"/>
          </a:xfrm>
        </p:spPr>
        <p:txBody>
          <a:bodyPr tIns="0">
            <a:normAutofit/>
          </a:bodyPr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76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4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2" name="Group 6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3" name="Rectangle 6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6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068"/>
            <a:ext cx="3122163" cy="245980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23014" y="804029"/>
            <a:ext cx="4091674" cy="24593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20283" y="3585104"/>
            <a:ext cx="4094404" cy="24706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19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39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0" name="Rectangle 59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848"/>
            <a:ext cx="3122163" cy="245902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612" y="802200"/>
            <a:ext cx="3805123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6636" y="1487999"/>
            <a:ext cx="3804674" cy="1775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5010" y="3585518"/>
            <a:ext cx="3819675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5010" y="4270332"/>
            <a:ext cx="3819675" cy="17854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631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77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0" name="Group 3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1" name="Rectangle 4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4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827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83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8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2" name="Group 4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3" name="Rectangle 4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4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1225399"/>
          </a:xfrm>
        </p:spPr>
        <p:txBody>
          <a:bodyPr bIns="0" anchor="b">
            <a:noAutofit/>
          </a:bodyPr>
          <a:lstStyle>
            <a:lvl1pPr algn="ctr">
              <a:defRPr sz="28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6" y="801390"/>
            <a:ext cx="4095643" cy="524949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5554" y="3575324"/>
            <a:ext cx="3112047" cy="1239552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080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428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30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1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2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3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4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5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6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7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8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9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0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1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2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3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4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5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644463" y="1698332"/>
            <a:ext cx="4357752" cy="3470420"/>
            <a:chOff x="644463" y="1698332"/>
            <a:chExt cx="4357752" cy="3470420"/>
          </a:xfrm>
        </p:grpSpPr>
        <p:sp>
          <p:nvSpPr>
            <p:cNvPr id="77" name="Rectangle 76"/>
            <p:cNvSpPr/>
            <p:nvPr/>
          </p:nvSpPr>
          <p:spPr>
            <a:xfrm>
              <a:off x="644463" y="1698332"/>
              <a:ext cx="4357752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644463" y="2274404"/>
              <a:ext cx="43577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7" name="Isosceles Triangle 9"/>
            <p:cNvSpPr/>
            <p:nvPr/>
          </p:nvSpPr>
          <p:spPr>
            <a:xfrm rot="10800000">
              <a:off x="2665346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4676" y="0"/>
            <a:ext cx="3489324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585" y="2336402"/>
            <a:ext cx="4197666" cy="1265539"/>
          </a:xfrm>
        </p:spPr>
        <p:txBody>
          <a:bodyPr bIns="0" anchor="b">
            <a:normAutofit/>
          </a:bodyPr>
          <a:lstStyle>
            <a:lvl1pPr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2314" y="3601941"/>
            <a:ext cx="4199254" cy="12145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4358641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15463" y="320040"/>
            <a:ext cx="685800" cy="32004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027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5554" y="2349925"/>
            <a:ext cx="3112047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5687" y="794719"/>
            <a:ext cx="4079089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320040"/>
            <a:ext cx="27432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0080" y="6227064"/>
            <a:ext cx="7854696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8976" y="320040"/>
            <a:ext cx="6858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41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9" r:id="rId1"/>
    <p:sldLayoutId id="2147483970" r:id="rId2"/>
    <p:sldLayoutId id="2147483971" r:id="rId3"/>
    <p:sldLayoutId id="2147483972" r:id="rId4"/>
    <p:sldLayoutId id="2147483973" r:id="rId5"/>
    <p:sldLayoutId id="2147483974" r:id="rId6"/>
    <p:sldLayoutId id="2147483975" r:id="rId7"/>
    <p:sldLayoutId id="2147483976" r:id="rId8"/>
    <p:sldLayoutId id="2147483977" r:id="rId9"/>
    <p:sldLayoutId id="2147483978" r:id="rId10"/>
    <p:sldLayoutId id="2147483979" r:id="rId11"/>
  </p:sldLayoutIdLst>
  <p:txStyles>
    <p:titleStyle>
      <a:lvl1pPr algn="ctr" defTabSz="685800" rtl="0" eaLnBrk="1" latinLnBrk="0" hangingPunct="1">
        <a:lnSpc>
          <a:spcPct val="85000"/>
        </a:lnSpc>
        <a:spcBef>
          <a:spcPct val="0"/>
        </a:spcBef>
        <a:buNone/>
        <a:defRPr sz="3200" b="0" i="0" kern="1200" cap="none" spc="-113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ED139-B585-6B20-5C92-12095E7880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Gas Buddy?</a:t>
            </a:r>
          </a:p>
        </p:txBody>
      </p:sp>
    </p:spTree>
    <p:extLst>
      <p:ext uri="{BB962C8B-B14F-4D97-AF65-F5344CB8AC3E}">
        <p14:creationId xmlns:p14="http://schemas.microsoft.com/office/powerpoint/2010/main" val="179606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clean_data.py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Cleans raw data from </a:t>
            </a:r>
            <a:r>
              <a:rPr dirty="0" err="1"/>
              <a:t>gas_prices.xlsx</a:t>
            </a:r>
            <a:r>
              <a:rPr dirty="0"/>
              <a:t>.</a:t>
            </a:r>
          </a:p>
          <a:p>
            <a:pPr lvl="1"/>
            <a:r>
              <a:rPr lang="en-CA" dirty="0"/>
              <a:t>Filters invalid records.</a:t>
            </a:r>
          </a:p>
          <a:p>
            <a:pPr lvl="1"/>
            <a:r>
              <a:rPr lang="en-CA" dirty="0"/>
              <a:t>Tags by time-of-day.</a:t>
            </a:r>
          </a:p>
          <a:p>
            <a:pPr lvl="1"/>
            <a:r>
              <a:rPr lang="en-CA" dirty="0"/>
              <a:t> Removes duplicates.</a:t>
            </a:r>
          </a:p>
          <a:p>
            <a:endParaRPr dirty="0"/>
          </a:p>
        </p:txBody>
      </p:sp>
      <p:pic>
        <p:nvPicPr>
          <p:cNvPr id="5" name="Picture 4" descr="A screenshot of a spreadsheet&#10;&#10;AI-generated content may be incorrect.">
            <a:extLst>
              <a:ext uri="{FF2B5EF4-FFF2-40B4-BE49-F238E27FC236}">
                <a16:creationId xmlns:a16="http://schemas.microsoft.com/office/drawing/2014/main" id="{021CE27C-49B9-2398-3167-F3A0FA1B6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61" y="-60246"/>
            <a:ext cx="8375021" cy="43919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E490EE-5FE3-DBE4-B7A5-80846CFF7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200" y="2696369"/>
            <a:ext cx="7772400" cy="4237013"/>
          </a:xfrm>
          <a:prstGeom prst="rect">
            <a:avLst/>
          </a:prstGeo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C543371F-E489-A1C4-121B-3A95DD7720C0}"/>
              </a:ext>
            </a:extLst>
          </p:cNvPr>
          <p:cNvSpPr/>
          <p:nvPr/>
        </p:nvSpPr>
        <p:spPr>
          <a:xfrm rot="19591614">
            <a:off x="1405483" y="1405862"/>
            <a:ext cx="1193180" cy="151656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visualization.py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Time-Series Plot:</a:t>
            </a:r>
            <a:endParaRPr lang="en-CA" dirty="0"/>
          </a:p>
          <a:p>
            <a:pPr lvl="1"/>
            <a:r>
              <a:rPr lang="en-CA" dirty="0"/>
              <a:t>Price trends over time on Average</a:t>
            </a:r>
          </a:p>
          <a:p>
            <a:r>
              <a:rPr lang="en-CA" dirty="0"/>
              <a:t>Interactive Time Plot:</a:t>
            </a:r>
          </a:p>
          <a:p>
            <a:pPr lvl="1"/>
            <a:r>
              <a:rPr lang="en-CA" dirty="0"/>
              <a:t>Scatter plot of all data points</a:t>
            </a:r>
            <a:endParaRPr dirty="0"/>
          </a:p>
          <a:p>
            <a:r>
              <a:rPr dirty="0"/>
              <a:t>Geographic Heatmap:</a:t>
            </a:r>
            <a:endParaRPr lang="en-CA" dirty="0"/>
          </a:p>
          <a:p>
            <a:pPr lvl="1"/>
            <a:r>
              <a:rPr dirty="0"/>
              <a:t>Interactive map of gas stations</a:t>
            </a:r>
            <a:endParaRPr lang="en-CA" dirty="0"/>
          </a:p>
          <a:p>
            <a:pPr lvl="1"/>
            <a:r>
              <a:rPr lang="en-CA" dirty="0"/>
              <a:t>Colour codes the average price of all recorded gas stations</a:t>
            </a:r>
            <a:endParaRPr dirty="0"/>
          </a:p>
          <a:p>
            <a:r>
              <a:rPr dirty="0"/>
              <a:t>Outputs: </a:t>
            </a:r>
            <a:r>
              <a:rPr dirty="0" err="1"/>
              <a:t>time_plot.png</a:t>
            </a:r>
            <a:r>
              <a:rPr dirty="0"/>
              <a:t> and </a:t>
            </a:r>
            <a:r>
              <a:rPr dirty="0" err="1"/>
              <a:t>heatmap.html</a:t>
            </a:r>
            <a:r>
              <a:rPr lang="en-CA" dirty="0"/>
              <a:t>, </a:t>
            </a:r>
            <a:r>
              <a:rPr lang="en-CA" dirty="0" err="1"/>
              <a:t>interactive_graph.html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Automatin</a:t>
            </a:r>
            <a:r>
              <a:rPr dirty="0"/>
              <a:t> the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/>
              <a:t>check_time.sh</a:t>
            </a:r>
            <a:r>
              <a:rPr lang="en-CA" dirty="0"/>
              <a:t> + shortcut triggers autorun when in time slot</a:t>
            </a:r>
          </a:p>
          <a:p>
            <a:pPr lvl="1"/>
            <a:r>
              <a:rPr lang="en-CA" dirty="0"/>
              <a:t>Shortcut keeps script running in background even when laptop is asleep</a:t>
            </a:r>
          </a:p>
          <a:p>
            <a:r>
              <a:rPr dirty="0" err="1"/>
              <a:t>autorun.sh</a:t>
            </a:r>
            <a:r>
              <a:rPr dirty="0"/>
              <a:t> handles scheduling for morning, afternoon, evening, and midnight</a:t>
            </a:r>
            <a:endParaRPr lang="en-CA" dirty="0"/>
          </a:p>
          <a:p>
            <a:pPr marL="685800" lvl="1" indent="-342900">
              <a:buFont typeface="+mj-lt"/>
              <a:buAutoNum type="arabicPeriod"/>
            </a:pPr>
            <a:r>
              <a:rPr lang="en-CA" dirty="0"/>
              <a:t>Run </a:t>
            </a:r>
            <a:r>
              <a:rPr lang="en-CA" dirty="0" err="1"/>
              <a:t>scrape_gasprice.py</a:t>
            </a:r>
            <a:endParaRPr lang="en-CA" dirty="0"/>
          </a:p>
          <a:p>
            <a:pPr marL="685800" lvl="1" indent="-342900">
              <a:buFont typeface="+mj-lt"/>
              <a:buAutoNum type="arabicPeriod"/>
            </a:pPr>
            <a:r>
              <a:rPr lang="en-CA" dirty="0"/>
              <a:t>Run </a:t>
            </a:r>
            <a:r>
              <a:rPr lang="en-CA" dirty="0" err="1"/>
              <a:t>clean_data.py</a:t>
            </a:r>
            <a:endParaRPr lang="en-CA" dirty="0"/>
          </a:p>
          <a:p>
            <a:pPr marL="685800" lvl="1" indent="-342900">
              <a:buFont typeface="+mj-lt"/>
              <a:buAutoNum type="arabicPeriod"/>
            </a:pPr>
            <a:r>
              <a:rPr lang="en-CA" dirty="0"/>
              <a:t>Run </a:t>
            </a:r>
            <a:r>
              <a:rPr lang="en-CA" dirty="0" err="1"/>
              <a:t>visualization.py</a:t>
            </a:r>
            <a:endParaRPr lang="en-CA" dirty="0"/>
          </a:p>
          <a:p>
            <a:pPr lvl="1"/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48828DA-EF3B-57DB-37E0-6106F53F82C5}"/>
              </a:ext>
            </a:extLst>
          </p:cNvPr>
          <p:cNvGrpSpPr/>
          <p:nvPr/>
        </p:nvGrpSpPr>
        <p:grpSpPr>
          <a:xfrm>
            <a:off x="1" y="-47812"/>
            <a:ext cx="4104142" cy="6905812"/>
            <a:chOff x="1" y="-47812"/>
            <a:chExt cx="4104142" cy="6905812"/>
          </a:xfrm>
        </p:grpSpPr>
        <p:pic>
          <p:nvPicPr>
            <p:cNvPr id="5" name="Picture 4" descr="A screenshot of a computer program&#10;&#10;AI-generated content may be incorrect.">
              <a:extLst>
                <a:ext uri="{FF2B5EF4-FFF2-40B4-BE49-F238E27FC236}">
                  <a16:creationId xmlns:a16="http://schemas.microsoft.com/office/drawing/2014/main" id="{B9579300-2A7C-5DCD-6B78-7767FA23B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-47812"/>
              <a:ext cx="4091410" cy="4062393"/>
            </a:xfrm>
            <a:prstGeom prst="rect">
              <a:avLst/>
            </a:prstGeom>
          </p:spPr>
        </p:pic>
        <p:pic>
          <p:nvPicPr>
            <p:cNvPr id="7" name="Picture 6" descr="A screenshot of a computer program&#10;&#10;AI-generated content may be incorrect.">
              <a:extLst>
                <a:ext uri="{FF2B5EF4-FFF2-40B4-BE49-F238E27FC236}">
                  <a16:creationId xmlns:a16="http://schemas.microsoft.com/office/drawing/2014/main" id="{D2A73306-142F-322C-5D98-FC5123998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733" y="3998520"/>
              <a:ext cx="4091410" cy="285948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3BEB40A-1B21-2AE1-9892-61B1000995EC}"/>
              </a:ext>
            </a:extLst>
          </p:cNvPr>
          <p:cNvSpPr txBox="1"/>
          <p:nvPr/>
        </p:nvSpPr>
        <p:spPr>
          <a:xfrm rot="20535556">
            <a:off x="711265" y="2535997"/>
            <a:ext cx="77214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highlight>
                  <a:srgbClr val="000000"/>
                </a:highlight>
              </a:rPr>
              <a:t>Shortcut functions are very limited, </a:t>
            </a:r>
          </a:p>
          <a:p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highlight>
                  <a:srgbClr val="000000"/>
                </a:highlight>
              </a:rPr>
              <a:t>but easy get system permission to run while sleep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BAF73-5C3A-BFDE-BD03-A7EE7CB96A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13446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0DBDC09-8642-C597-859B-EADE3F7C6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224" y="0"/>
            <a:ext cx="7783552" cy="4077098"/>
          </a:xfrm>
          <a:prstGeom prst="rect">
            <a:avLst/>
          </a:prstGeom>
        </p:spPr>
      </p:pic>
      <p:pic>
        <p:nvPicPr>
          <p:cNvPr id="3" name="Picture 2" descr="A screenshot of a website&#10;&#10;AI-generated content may be incorrect.">
            <a:extLst>
              <a:ext uri="{FF2B5EF4-FFF2-40B4-BE49-F238E27FC236}">
                <a16:creationId xmlns:a16="http://schemas.microsoft.com/office/drawing/2014/main" id="{D9595BAD-2D72-5FC1-9CE6-19C9DD9BA8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945"/>
          <a:stretch/>
        </p:blipFill>
        <p:spPr>
          <a:xfrm>
            <a:off x="724828" y="3429000"/>
            <a:ext cx="8095786" cy="3211551"/>
          </a:xfrm>
          <a:prstGeom prst="rect">
            <a:avLst/>
          </a:prstGeom>
        </p:spPr>
      </p:pic>
      <p:pic>
        <p:nvPicPr>
          <p:cNvPr id="7" name="Picture 6" descr="A map of a city&#10;&#10;AI-generated content may be incorrect.">
            <a:extLst>
              <a:ext uri="{FF2B5EF4-FFF2-40B4-BE49-F238E27FC236}">
                <a16:creationId xmlns:a16="http://schemas.microsoft.com/office/drawing/2014/main" id="{B1C44425-324B-40E4-C149-AD7D544E5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0" y="805583"/>
            <a:ext cx="9068060" cy="500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25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958089"/>
            <a:ext cx="4091410" cy="5248622"/>
          </a:xfrm>
        </p:spPr>
        <p:txBody>
          <a:bodyPr>
            <a:normAutofit/>
          </a:bodyPr>
          <a:lstStyle/>
          <a:p>
            <a:r>
              <a:rPr dirty="0"/>
              <a:t>Gas Price Analysis Pipeline</a:t>
            </a:r>
          </a:p>
          <a:p>
            <a:r>
              <a:rPr dirty="0"/>
              <a:t>Three Python scripts:</a:t>
            </a:r>
          </a:p>
          <a:p>
            <a:pPr marL="971550" lvl="1" indent="-514350">
              <a:buFont typeface="+mj-lt"/>
              <a:buAutoNum type="arabicPeriod"/>
            </a:pPr>
            <a:r>
              <a:rPr dirty="0" err="1"/>
              <a:t>scrape_gasprice.py</a:t>
            </a:r>
            <a:endParaRPr dirty="0"/>
          </a:p>
          <a:p>
            <a:pPr marL="971550" lvl="1" indent="-514350">
              <a:buFont typeface="+mj-lt"/>
              <a:buAutoNum type="arabicPeriod"/>
            </a:pPr>
            <a:r>
              <a:rPr dirty="0" err="1"/>
              <a:t>clean_data.py</a:t>
            </a:r>
            <a:endParaRPr dirty="0"/>
          </a:p>
          <a:p>
            <a:pPr marL="971550" lvl="1" indent="-514350">
              <a:buFont typeface="+mj-lt"/>
              <a:buAutoNum type="arabicPeriod"/>
            </a:pPr>
            <a:r>
              <a:rPr dirty="0" err="1"/>
              <a:t>visualization.py</a:t>
            </a:r>
            <a:endParaRPr lang="en-CA" dirty="0"/>
          </a:p>
          <a:p>
            <a:r>
              <a:rPr lang="en-CA" dirty="0"/>
              <a:t>Two Shell scripts: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CA" dirty="0" err="1"/>
              <a:t>autorun.sh</a:t>
            </a:r>
            <a:endParaRPr lang="en-CA" dirty="0"/>
          </a:p>
          <a:p>
            <a:pPr marL="914400" lvl="1" indent="-514350">
              <a:buFont typeface="+mj-lt"/>
              <a:buAutoNum type="arabicPeriod"/>
            </a:pPr>
            <a:r>
              <a:rPr lang="en-CA" dirty="0" err="1"/>
              <a:t>check_time.sh</a:t>
            </a:r>
            <a:endParaRPr lang="en-CA" dirty="0"/>
          </a:p>
          <a:p>
            <a:r>
              <a:rPr lang="en-CA" dirty="0"/>
              <a:t>Automation:</a:t>
            </a:r>
          </a:p>
          <a:p>
            <a:pPr lvl="1"/>
            <a:r>
              <a:rPr lang="en-CA" dirty="0"/>
              <a:t>Shortcut (MacOS)+ shell scripts</a:t>
            </a:r>
          </a:p>
          <a:p>
            <a:r>
              <a:rPr lang="en-CA" dirty="0"/>
              <a:t>Dependencies:</a:t>
            </a:r>
          </a:p>
          <a:p>
            <a:pPr lvl="1"/>
            <a:r>
              <a:rPr lang="en-CA" dirty="0" err="1"/>
              <a:t>asyncio</a:t>
            </a:r>
            <a:r>
              <a:rPr lang="en-CA" dirty="0"/>
              <a:t>, logging, pandas, datetime, time</a:t>
            </a:r>
          </a:p>
          <a:p>
            <a:pPr lvl="1"/>
            <a:r>
              <a:rPr lang="en-CA" dirty="0" err="1"/>
              <a:t>gasbuddy</a:t>
            </a:r>
            <a:r>
              <a:rPr lang="en-CA" dirty="0"/>
              <a:t>, matplotlib, folium, </a:t>
            </a:r>
            <a:r>
              <a:rPr lang="en-CA" dirty="0" err="1"/>
              <a:t>branca</a:t>
            </a:r>
            <a:r>
              <a:rPr lang="en-CA" dirty="0"/>
              <a:t>, </a:t>
            </a:r>
            <a:r>
              <a:rPr lang="en-CA" dirty="0" err="1"/>
              <a:t>plotly</a:t>
            </a:r>
            <a:endParaRPr lang="en-CA" dirty="0"/>
          </a:p>
          <a:p>
            <a:pPr lvl="1"/>
            <a:endParaRPr lang="en-CA" dirty="0"/>
          </a:p>
          <a:p>
            <a:pPr lvl="1"/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Visualization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Time Series Plot</a:t>
            </a:r>
            <a:endParaRPr lang="en-CA" dirty="0"/>
          </a:p>
          <a:p>
            <a:r>
              <a:rPr lang="en-CA" dirty="0"/>
              <a:t>Scatter Plot</a:t>
            </a:r>
            <a:endParaRPr dirty="0"/>
          </a:p>
          <a:p>
            <a:r>
              <a:rPr dirty="0"/>
              <a:t>Heatmap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B55196D0-95AD-4497-84D1-430C6EBB2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DA3D29-E716-4F33-AB4C-8ED10BB36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5D79944B-9254-4463-AD5B-36257D494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8DDA31B6-BB0C-47FB-B78E-A35B59D8B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B460420D-1A32-4F29-8E6A-0BF0E3A59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5744D7E2-E0C1-445D-81C0-6C9E382D5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5CE3C75D-E7AA-450E-AE72-A8F8660A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4E82641D-7380-4EBC-A0B4-A21F9B703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06D3136D-2941-41F5-9CA6-0CD6378DB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459DAFD1-A8B5-4AF5-BBC4-82DBC67B68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73B5597B-C549-4923-9582-01359B7ED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484FB59A-C29A-4BC3-AED4-5CBDEEBF8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3E875A1F-55ED-4D78-BFCD-DEAB4B1F27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1AF6A9C4-B5C0-45CF-BEA4-E5E138FB5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B7A35A07-8906-46C9-A385-386C890B42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EDC56392-B772-4465-9844-E65545FE3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4E1EB07B-37CA-4168-8167-98F2E181C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F79CCCC1-44E4-40E6-BEC7-4D67883CA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BA2BCCEB-7B0D-4604-A0D9-C979853942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3E9BE4C6-A966-4993-B450-34D205DCE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D6D0BD97-50C4-4381-B670-2D0ADD588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4EA367D7-D8FE-4C9E-B6C6-5285FC7B5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3"/>
            <a:ext cx="9144000" cy="6014522"/>
          </a:xfrm>
          <a:custGeom>
            <a:avLst/>
            <a:gdLst>
              <a:gd name="connsiteX0" fmla="*/ 0 w 12192000"/>
              <a:gd name="connsiteY0" fmla="*/ 0 h 6014522"/>
              <a:gd name="connsiteX1" fmla="*/ 12192000 w 12192000"/>
              <a:gd name="connsiteY1" fmla="*/ 0 h 6014522"/>
              <a:gd name="connsiteX2" fmla="*/ 12192000 w 12192000"/>
              <a:gd name="connsiteY2" fmla="*/ 5663459 h 6014522"/>
              <a:gd name="connsiteX3" fmla="*/ 6299617 w 12192000"/>
              <a:gd name="connsiteY3" fmla="*/ 5663459 h 6014522"/>
              <a:gd name="connsiteX4" fmla="*/ 6096000 w 12192000"/>
              <a:gd name="connsiteY4" fmla="*/ 6014522 h 6014522"/>
              <a:gd name="connsiteX5" fmla="*/ 5892384 w 12192000"/>
              <a:gd name="connsiteY5" fmla="*/ 5663459 h 6014522"/>
              <a:gd name="connsiteX6" fmla="*/ 0 w 12192000"/>
              <a:gd name="connsiteY6" fmla="*/ 5663459 h 601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014522">
                <a:moveTo>
                  <a:pt x="0" y="0"/>
                </a:moveTo>
                <a:lnTo>
                  <a:pt x="12192000" y="0"/>
                </a:lnTo>
                <a:lnTo>
                  <a:pt x="12192000" y="5663459"/>
                </a:lnTo>
                <a:lnTo>
                  <a:pt x="6299617" y="5663459"/>
                </a:lnTo>
                <a:lnTo>
                  <a:pt x="6096000" y="6014522"/>
                </a:lnTo>
                <a:lnTo>
                  <a:pt x="5892384" y="5663459"/>
                </a:lnTo>
                <a:lnTo>
                  <a:pt x="0" y="566345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graph of gas prices&#10;&#10;AI-generated content may be incorrect.">
            <a:extLst>
              <a:ext uri="{FF2B5EF4-FFF2-40B4-BE49-F238E27FC236}">
                <a16:creationId xmlns:a16="http://schemas.microsoft.com/office/drawing/2014/main" id="{5CB675BB-0FDD-9686-ED14-C478790EB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93" y="722252"/>
            <a:ext cx="8422916" cy="421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035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80194B-D1AF-405D-B088-65FE2AC6E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7" y="5496552"/>
            <a:ext cx="9135265" cy="136978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DA3D29-E716-4F33-AB4C-8ED10BB36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5D79944B-9254-4463-AD5B-36257D494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DDA31B6-BB0C-47FB-B78E-A35B59D8B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460420D-1A32-4F29-8E6A-0BF0E3A59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5744D7E2-E0C1-445D-81C0-6C9E382D5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CE3C75D-E7AA-450E-AE72-A8F8660A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4E82641D-7380-4EBC-A0B4-A21F9B703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6D3136D-2941-41F5-9CA6-0CD6378DB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459DAFD1-A8B5-4AF5-BBC4-82DBC67B68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73B5597B-C549-4923-9582-01359B7ED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484FB59A-C29A-4BC3-AED4-5CBDEEBF8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3E875A1F-55ED-4D78-BFCD-DEAB4B1F27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1AF6A9C4-B5C0-45CF-BEA4-E5E138FB5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7A35A07-8906-46C9-A385-386C890B42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DC56392-B772-4465-9844-E65545FE3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4E1EB07B-37CA-4168-8167-98F2E181C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79CCCC1-44E4-40E6-BEC7-4D67883CA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A2BCCEB-7B0D-4604-A0D9-C979853942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3E9BE4C6-A966-4993-B450-34D205DCE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D6D0BD97-50C4-4381-B670-2D0ADD588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53416A0-D066-471E-908D-8E53BC00F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95" y="-6705"/>
            <a:ext cx="9145590" cy="55683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aph of different colored dots&#10;&#10;AI-generated content may be incorrect.">
            <a:extLst>
              <a:ext uri="{FF2B5EF4-FFF2-40B4-BE49-F238E27FC236}">
                <a16:creationId xmlns:a16="http://schemas.microsoft.com/office/drawing/2014/main" id="{3AD6EF3E-CF69-F2D9-9F0E-BAD2DC674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13" y="520692"/>
            <a:ext cx="8592921" cy="4554245"/>
          </a:xfrm>
          <a:prstGeom prst="rect">
            <a:avLst/>
          </a:prstGeom>
        </p:spPr>
      </p:pic>
      <p:pic>
        <p:nvPicPr>
          <p:cNvPr id="5" name="Picture 4" descr="A graph of gas prices&#10;&#10;AI-generated content may be incorrect.">
            <a:extLst>
              <a:ext uri="{FF2B5EF4-FFF2-40B4-BE49-F238E27FC236}">
                <a16:creationId xmlns:a16="http://schemas.microsoft.com/office/drawing/2014/main" id="{3ABD21D6-9F14-ECBF-3FA1-058AFD98A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97" y="423563"/>
            <a:ext cx="8713842" cy="466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37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map&#10;&#10;AI-generated content may be incorrect.">
            <a:extLst>
              <a:ext uri="{FF2B5EF4-FFF2-40B4-BE49-F238E27FC236}">
                <a16:creationId xmlns:a16="http://schemas.microsoft.com/office/drawing/2014/main" id="{9ABD8897-25E9-9B5E-29AC-3DDC0D48C2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79" r="1" b="14306"/>
          <a:stretch>
            <a:fillRect/>
          </a:stretch>
        </p:blipFill>
        <p:spPr>
          <a:xfrm>
            <a:off x="3370077" y="243"/>
            <a:ext cx="577392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6451640" y="0"/>
                </a:lnTo>
                <a:lnTo>
                  <a:pt x="6451640" y="479"/>
                </a:lnTo>
                <a:lnTo>
                  <a:pt x="7698564" y="479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Picture 6" descr="A map of a city with many dots&#10;&#10;AI-generated content may be incorrect.">
            <a:extLst>
              <a:ext uri="{FF2B5EF4-FFF2-40B4-BE49-F238E27FC236}">
                <a16:creationId xmlns:a16="http://schemas.microsoft.com/office/drawing/2014/main" id="{36B70AF0-453C-30CA-ADD2-C22203B8C2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753" r="6020" b="-2"/>
          <a:stretch>
            <a:fillRect/>
          </a:stretch>
        </p:blipFill>
        <p:spPr>
          <a:xfrm>
            <a:off x="20" y="10"/>
            <a:ext cx="439482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6" name="Picture 5" descr="A map of a city with many dots&#10;&#10;AI-generated content may be incorrect.">
            <a:extLst>
              <a:ext uri="{FF2B5EF4-FFF2-40B4-BE49-F238E27FC236}">
                <a16:creationId xmlns:a16="http://schemas.microsoft.com/office/drawing/2014/main" id="{15C0A64A-FA1B-59A2-95BB-AF430D55A11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327" r="5013" b="-2"/>
          <a:stretch>
            <a:fillRect/>
          </a:stretch>
        </p:blipFill>
        <p:spPr>
          <a:xfrm>
            <a:off x="4762566" y="3511295"/>
            <a:ext cx="4381434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Picture 10" descr="A map with purple dots&#10;&#10;AI-generated content may be incorrect.">
            <a:extLst>
              <a:ext uri="{FF2B5EF4-FFF2-40B4-BE49-F238E27FC236}">
                <a16:creationId xmlns:a16="http://schemas.microsoft.com/office/drawing/2014/main" id="{4E392A86-A8C9-66DB-9085-EB535504B78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7615" r="2" b="20159"/>
          <a:stretch>
            <a:fillRect/>
          </a:stretch>
        </p:blipFill>
        <p:spPr>
          <a:xfrm>
            <a:off x="20" y="3511295"/>
            <a:ext cx="5773903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0" y="0"/>
                </a:moveTo>
                <a:lnTo>
                  <a:pt x="7698564" y="0"/>
                </a:lnTo>
                <a:lnTo>
                  <a:pt x="6148601" y="3346705"/>
                </a:lnTo>
                <a:lnTo>
                  <a:pt x="6143024" y="3346705"/>
                </a:lnTo>
                <a:lnTo>
                  <a:pt x="5076796" y="3346705"/>
                </a:lnTo>
                <a:lnTo>
                  <a:pt x="1246924" y="3346705"/>
                </a:lnTo>
                <a:lnTo>
                  <a:pt x="1246924" y="3346226"/>
                </a:lnTo>
                <a:lnTo>
                  <a:pt x="0" y="334622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1193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Pipeline Overview</a:t>
            </a:r>
            <a:r>
              <a:rPr lang="en-CA" dirty="0"/>
              <a:t> 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803186"/>
            <a:ext cx="4091410" cy="5564160"/>
          </a:xfrm>
        </p:spPr>
        <p:txBody>
          <a:bodyPr>
            <a:normAutofit/>
          </a:bodyPr>
          <a:lstStyle/>
          <a:p>
            <a:r>
              <a:rPr lang="en-CA" dirty="0"/>
              <a:t>Overview:</a:t>
            </a:r>
          </a:p>
          <a:p>
            <a:pPr lvl="1"/>
            <a:r>
              <a:rPr dirty="0"/>
              <a:t>1. </a:t>
            </a:r>
            <a:r>
              <a:rPr dirty="0" err="1"/>
              <a:t>scrape_gasprice.py</a:t>
            </a:r>
            <a:r>
              <a:rPr dirty="0"/>
              <a:t>: Collects gas price data.</a:t>
            </a:r>
          </a:p>
          <a:p>
            <a:pPr lvl="1"/>
            <a:r>
              <a:rPr dirty="0"/>
              <a:t>2. </a:t>
            </a:r>
            <a:r>
              <a:rPr dirty="0" err="1"/>
              <a:t>clean_data.py</a:t>
            </a:r>
            <a:r>
              <a:rPr dirty="0"/>
              <a:t>: Cleans and deduplicates the data.</a:t>
            </a:r>
          </a:p>
          <a:p>
            <a:pPr lvl="1"/>
            <a:r>
              <a:rPr dirty="0"/>
              <a:t>3. </a:t>
            </a:r>
            <a:r>
              <a:rPr dirty="0" err="1"/>
              <a:t>visualization.py</a:t>
            </a:r>
            <a:r>
              <a:rPr dirty="0"/>
              <a:t>: Produces visual insights.</a:t>
            </a:r>
            <a:endParaRPr lang="en-CA" dirty="0"/>
          </a:p>
          <a:p>
            <a:r>
              <a:rPr lang="en-CA" dirty="0"/>
              <a:t>Note:</a:t>
            </a:r>
          </a:p>
          <a:p>
            <a:pPr lvl="1"/>
            <a:r>
              <a:rPr lang="en-CA" dirty="0"/>
              <a:t>Logs at ./log/</a:t>
            </a:r>
            <a:r>
              <a:rPr lang="en-CA" dirty="0" err="1"/>
              <a:t>debug_log.txt</a:t>
            </a:r>
            <a:endParaRPr lang="en-CA" dirty="0"/>
          </a:p>
          <a:p>
            <a:pPr lvl="1"/>
            <a:r>
              <a:rPr lang="en-CA" dirty="0" err="1"/>
              <a:t>gas_prices.xlsx</a:t>
            </a:r>
            <a:r>
              <a:rPr lang="en-CA" dirty="0"/>
              <a:t> grows over time — archive regularly</a:t>
            </a:r>
          </a:p>
          <a:p>
            <a:pPr lvl="1"/>
            <a:r>
              <a:rPr lang="en-CA" dirty="0"/>
              <a:t>Time Tags: morning, afternoon, evening, midnight</a:t>
            </a:r>
          </a:p>
          <a:p>
            <a:pPr lvl="1"/>
            <a:r>
              <a:rPr lang="en-CA" dirty="0"/>
              <a:t>Heatmap clips extreme values</a:t>
            </a:r>
          </a:p>
          <a:p>
            <a:r>
              <a:rPr lang="en-CA" dirty="0"/>
              <a:t>Challenges:</a:t>
            </a:r>
          </a:p>
          <a:p>
            <a:pPr lvl="1"/>
            <a:r>
              <a:rPr lang="en-CA" dirty="0"/>
              <a:t>API rate limits	</a:t>
            </a:r>
          </a:p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scrape_gasprice</a:t>
            </a:r>
            <a:r>
              <a:rPr lang="en-CA" dirty="0"/>
              <a:t>.</a:t>
            </a:r>
            <a:r>
              <a:rPr dirty="0" err="1"/>
              <a:t>py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Retrieves gas station data using GasBuddy API.</a:t>
            </a:r>
          </a:p>
          <a:p>
            <a:r>
              <a:rPr dirty="0"/>
              <a:t>Saves data to </a:t>
            </a:r>
            <a:r>
              <a:rPr dirty="0" err="1"/>
              <a:t>gas_prices.xlsx</a:t>
            </a:r>
            <a:r>
              <a:rPr dirty="0"/>
              <a:t>.</a:t>
            </a:r>
            <a:endParaRPr lang="en-CA" dirty="0"/>
          </a:p>
          <a:p>
            <a:r>
              <a:rPr lang="en-CA" dirty="0"/>
              <a:t>Uses </a:t>
            </a:r>
            <a:r>
              <a:rPr lang="en-CA" dirty="0" err="1"/>
              <a:t>asyncio</a:t>
            </a:r>
            <a:r>
              <a:rPr lang="en-CA" dirty="0"/>
              <a:t> for async API calls.</a:t>
            </a:r>
          </a:p>
          <a:p>
            <a:r>
              <a:rPr lang="en-CA" dirty="0"/>
              <a:t>Extracts station data.</a:t>
            </a:r>
          </a:p>
          <a:p>
            <a:r>
              <a:rPr lang="en-CA" dirty="0"/>
              <a:t>Logs operations.</a:t>
            </a:r>
          </a:p>
          <a:p>
            <a:r>
              <a:rPr lang="en-CA" dirty="0"/>
              <a:t>Rate-limit friendly: 60s delay between queries for each location.</a:t>
            </a:r>
          </a:p>
        </p:txBody>
      </p:sp>
      <p:pic>
        <p:nvPicPr>
          <p:cNvPr id="6" name="Picture 5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A6F1352E-B4B4-BA7A-41C1-B1CA1C595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96" y="928368"/>
            <a:ext cx="9027007" cy="53080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1155</TotalTime>
  <Words>365</Words>
  <Application>Microsoft Macintosh PowerPoint</Application>
  <PresentationFormat>On-screen Show (4:3)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 Light</vt:lpstr>
      <vt:lpstr>Rockwell</vt:lpstr>
      <vt:lpstr>Wingdings</vt:lpstr>
      <vt:lpstr>Atlas</vt:lpstr>
      <vt:lpstr>What is Gas Buddy?</vt:lpstr>
      <vt:lpstr>PowerPoint Presentation</vt:lpstr>
      <vt:lpstr>Project Overview</vt:lpstr>
      <vt:lpstr>Visualization Output</vt:lpstr>
      <vt:lpstr>PowerPoint Presentation</vt:lpstr>
      <vt:lpstr>PowerPoint Presentation</vt:lpstr>
      <vt:lpstr>PowerPoint Presentation</vt:lpstr>
      <vt:lpstr>Pipeline Overview </vt:lpstr>
      <vt:lpstr>scrape_gasprice.py</vt:lpstr>
      <vt:lpstr>clean_data.py</vt:lpstr>
      <vt:lpstr>visualization.py</vt:lpstr>
      <vt:lpstr>Automatin the Pipeline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Nina Cheng</cp:lastModifiedBy>
  <cp:revision>9</cp:revision>
  <dcterms:created xsi:type="dcterms:W3CDTF">2013-01-27T09:14:16Z</dcterms:created>
  <dcterms:modified xsi:type="dcterms:W3CDTF">2025-06-03T03:18:29Z</dcterms:modified>
  <cp:category/>
</cp:coreProperties>
</file>

<file path=docProps/thumbnail.jpeg>
</file>